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60" r:id="rId2"/>
    <p:sldId id="256" r:id="rId3"/>
    <p:sldId id="267" r:id="rId4"/>
    <p:sldId id="268" r:id="rId5"/>
    <p:sldId id="269" r:id="rId6"/>
    <p:sldId id="257" r:id="rId7"/>
    <p:sldId id="258" r:id="rId8"/>
    <p:sldId id="259" r:id="rId9"/>
    <p:sldId id="261" r:id="rId10"/>
    <p:sldId id="262" r:id="rId11"/>
    <p:sldId id="27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8027" autoAdjust="0"/>
    <p:restoredTop sz="74506" autoAdjust="0"/>
  </p:normalViewPr>
  <p:slideViewPr>
    <p:cSldViewPr snapToGrid="0">
      <p:cViewPr varScale="1">
        <p:scale>
          <a:sx n="53" d="100"/>
          <a:sy n="53" d="100"/>
        </p:scale>
        <p:origin x="-1254" y="-10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7" d="100"/>
          <a:sy n="57" d="100"/>
        </p:scale>
        <p:origin x="2100" y="72"/>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65AD1E-33AC-4CE1-BD6F-CAC45F8F933F}" type="datetimeFigureOut">
              <a:rPr lang="en-US" smtClean="0"/>
              <a:pPr/>
              <a:t>2/28/2020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440445-8831-4762-8D7D-7ADF6C599CBE}" type="slidenum">
              <a:rPr lang="en-US" smtClean="0"/>
              <a:pPr/>
              <a:t>‹#›</a:t>
            </a:fld>
            <a:endParaRPr lang="en-US" dirty="0"/>
          </a:p>
        </p:txBody>
      </p:sp>
    </p:spTree>
    <p:extLst>
      <p:ext uri="{BB962C8B-B14F-4D97-AF65-F5344CB8AC3E}">
        <p14:creationId xmlns="" xmlns:p14="http://schemas.microsoft.com/office/powerpoint/2010/main" val="1412755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108668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Heart disease can also be referred to as cardiovascular defect and is among the common diseases in Saudi Arabia. Its examples include but not limited to; coronary artery disease, myocardial infection, angina, stroke, and heart failure. The condition is a threat in Saudi Arabia since it is among the leading causes of deaths, and the private hospitals have been working collectively with the government to meet the patients’ needs. The heart defects have different causes, though some have a similar origin. High blood pressure has been confirmed to cause the highest number of deaths, contributing to 13 % of the total mortality rate. Notably, 90% of heart diseases may be preventive (Elsheikh, Alqurashi,  Wahba &amp; Hodhod, 2018).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9A440445-8831-4762-8D7D-7ADF6C599CBE}" type="slidenum">
              <a:rPr lang="en-US" smtClean="0"/>
              <a:pPr/>
              <a:t>2</a:t>
            </a:fld>
            <a:endParaRPr lang="en-US" dirty="0"/>
          </a:p>
        </p:txBody>
      </p:sp>
    </p:spTree>
    <p:extLst>
      <p:ext uri="{BB962C8B-B14F-4D97-AF65-F5344CB8AC3E}">
        <p14:creationId xmlns="" xmlns:p14="http://schemas.microsoft.com/office/powerpoint/2010/main" val="2457556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Private healthcare provides a series of services to the patients, ranging from diagnosis and treatment to support services and clinical trials. Diagnosis entails blood tests and an overview of personal and family's medical history to enquire whether it may be a hereditary disease. Treatment is attained by focusing on lifestyle changes, medications, medical procedures, and surgeries. Providing support services and clinical teaching is yet another service offered by private hospitals, which may be in the form of follow-ups and clinical advice. Importantly, the private sector provides clinical trials, including blood pressure and cholesterol tests and discouraging smoking of cigarettes and other substances (Abdelmoety et al. 2018).</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9A440445-8831-4762-8D7D-7ADF6C599CBE}" type="slidenum">
              <a:rPr lang="en-US" smtClean="0"/>
              <a:pPr/>
              <a:t>3</a:t>
            </a:fld>
            <a:endParaRPr lang="en-US" dirty="0"/>
          </a:p>
        </p:txBody>
      </p:sp>
    </p:spTree>
    <p:extLst>
      <p:ext uri="{BB962C8B-B14F-4D97-AF65-F5344CB8AC3E}">
        <p14:creationId xmlns="" xmlns:p14="http://schemas.microsoft.com/office/powerpoint/2010/main" val="2776455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On its part, diagnosis is composed of various tests, for example, electrocardiogram, which entails electrical signals for detecting irregularities in the bloodstream as well as the normal functioning of the heart. Besides, Holter monitoring contributes hugely by recording a continuous electrocardiogram, which provides enough time for tracking and identifying all blood deficiencies. The nurses perform a stress test to confirm its effects on the blood flow. Continuous and Extreme levels of stress have been confirmed to be the immediate cause of depression, which will, in turn, lead to high blood pressure. Importantly, echocardiogram tests chest ultrasound while and cardiac catheterization assists in conducting heart X-rays (Al-Brieket al. 2018).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9A440445-8831-4762-8D7D-7ADF6C599CBE}" type="slidenum">
              <a:rPr lang="en-US" smtClean="0"/>
              <a:pPr/>
              <a:t>4</a:t>
            </a:fld>
            <a:endParaRPr lang="en-US" dirty="0"/>
          </a:p>
        </p:txBody>
      </p:sp>
    </p:spTree>
    <p:extLst>
      <p:ext uri="{BB962C8B-B14F-4D97-AF65-F5344CB8AC3E}">
        <p14:creationId xmlns="" xmlns:p14="http://schemas.microsoft.com/office/powerpoint/2010/main" val="29468391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Treatment is usually done by instigating patients to live a healthy life and take medications based on the provided prescription. Treat also entails taking a healthy diet, which will participate hugely for the patient’s recovery.  Again, treatment is a process that begins with ranges from diagnosis and testing to treatment and follow-ups. Importantly, the process demands collective participation from both the patient and the doctor by following its propositions to the latter.  Importantly, the prescribed medications may fail to function correctly on a particular patient. As a result, the clinician will be required to embark on new tests, treatment, and prescriptions (Abdelmoety et al. 2018).   </a:t>
            </a:r>
          </a:p>
          <a:p>
            <a:endParaRPr lang="en-US" dirty="0"/>
          </a:p>
        </p:txBody>
      </p:sp>
      <p:sp>
        <p:nvSpPr>
          <p:cNvPr id="4" name="Slide Number Placeholder 3"/>
          <p:cNvSpPr>
            <a:spLocks noGrp="1"/>
          </p:cNvSpPr>
          <p:nvPr>
            <p:ph type="sldNum" sz="quarter" idx="10"/>
          </p:nvPr>
        </p:nvSpPr>
        <p:spPr/>
        <p:txBody>
          <a:bodyPr/>
          <a:lstStyle/>
          <a:p>
            <a:fld id="{9A440445-8831-4762-8D7D-7ADF6C599CBE}" type="slidenum">
              <a:rPr lang="en-US" smtClean="0"/>
              <a:pPr/>
              <a:t>5</a:t>
            </a:fld>
            <a:endParaRPr lang="en-US" dirty="0"/>
          </a:p>
        </p:txBody>
      </p:sp>
    </p:spTree>
    <p:extLst>
      <p:ext uri="{BB962C8B-B14F-4D97-AF65-F5344CB8AC3E}">
        <p14:creationId xmlns="" xmlns:p14="http://schemas.microsoft.com/office/powerpoint/2010/main" val="19454435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practiced clinical trials in private units include consistent checks on blood pressure and testing of cholesterol levels regularly. Notably, steady checks on cholesterol levels reduce fat accumulation in blood veins, thereby boosting a healthy living. The clinicians provide advice to the patients battling with heart disease to abstain from smoking. Notably, plaque produced after smoking narrows blood arteries, which reduces blood flow due to the hampered heart of functioning.  Again, taking a thought out diet and maintaining healthy levels of diabetes can aid in mitigating instances of heart defects. There specific foods that doctors encourage patients battling with heart diseases to take; they may include fruits, vegetables, low-fat dairy, and grains. (Al-Hanawi, Alsharqi, Almazrou &amp; Vaidya, 2018).   </a:t>
            </a:r>
          </a:p>
          <a:p>
            <a:endParaRPr lang="en-US" dirty="0"/>
          </a:p>
        </p:txBody>
      </p:sp>
      <p:sp>
        <p:nvSpPr>
          <p:cNvPr id="4" name="Slide Number Placeholder 3"/>
          <p:cNvSpPr>
            <a:spLocks noGrp="1"/>
          </p:cNvSpPr>
          <p:nvPr>
            <p:ph type="sldNum" sz="quarter" idx="10"/>
          </p:nvPr>
        </p:nvSpPr>
        <p:spPr/>
        <p:txBody>
          <a:bodyPr/>
          <a:lstStyle/>
          <a:p>
            <a:fld id="{9A440445-8831-4762-8D7D-7ADF6C599CBE}" type="slidenum">
              <a:rPr lang="en-US" smtClean="0"/>
              <a:pPr/>
              <a:t>6</a:t>
            </a:fld>
            <a:endParaRPr lang="en-US" dirty="0"/>
          </a:p>
        </p:txBody>
      </p:sp>
    </p:spTree>
    <p:extLst>
      <p:ext uri="{BB962C8B-B14F-4D97-AF65-F5344CB8AC3E}">
        <p14:creationId xmlns="" xmlns:p14="http://schemas.microsoft.com/office/powerpoint/2010/main" val="1811218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private sector may source funds from family members and friends. Own funding is the immediate source of capital for private hospitals because it mainly concerns the self-facilitation of business ideas.  Another alternative source of financing is loans that are provided by banks at a particular interest, payable within a stipulated period. Importantly, an investor may opt to support a potential private healthcare business plan, in a view to promoting the nursing industry, as well as benefiting from the returns after the facility has earned a considerable market base. The last possible source of funding is seeking financial help from well-wishers (Elsheikh, Alqurashi,  Wahba &amp; Hodhod, 2018).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A440445-8831-4762-8D7D-7ADF6C599CBE}" type="slidenum">
              <a:rPr lang="en-US" smtClean="0"/>
              <a:pPr/>
              <a:t>7</a:t>
            </a:fld>
            <a:endParaRPr lang="en-US" dirty="0"/>
          </a:p>
        </p:txBody>
      </p:sp>
    </p:spTree>
    <p:extLst>
      <p:ext uri="{BB962C8B-B14F-4D97-AF65-F5344CB8AC3E}">
        <p14:creationId xmlns="" xmlns:p14="http://schemas.microsoft.com/office/powerpoint/2010/main" val="41390631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patients who seek healthcare assistance from the private sector enjoys various benefits as opposed to public facilities. The benefits may include money refunds for unattended services. Importantly, a patient can claim funds that were paid, and the facility was incapable of providing the service. Again, a patient is provided with the freedom of selecting a physician or surgeon based on tests and preferences as opposed to public facilities.   Since private hospitals have minimal turn out of patients, they will experience reduced waiting times. Importantly, the private sector provides private inpatient rooms, and of course, a deviation from Medicare levy (Al-Brieket al. 2018).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 </a:t>
            </a:r>
          </a:p>
          <a:p>
            <a:endParaRPr lang="en-US" dirty="0"/>
          </a:p>
        </p:txBody>
      </p:sp>
      <p:sp>
        <p:nvSpPr>
          <p:cNvPr id="4" name="Slide Number Placeholder 3"/>
          <p:cNvSpPr>
            <a:spLocks noGrp="1"/>
          </p:cNvSpPr>
          <p:nvPr>
            <p:ph type="sldNum" sz="quarter" idx="10"/>
          </p:nvPr>
        </p:nvSpPr>
        <p:spPr/>
        <p:txBody>
          <a:bodyPr/>
          <a:lstStyle/>
          <a:p>
            <a:fld id="{9A440445-8831-4762-8D7D-7ADF6C599CBE}" type="slidenum">
              <a:rPr lang="en-US" smtClean="0"/>
              <a:pPr/>
              <a:t>8</a:t>
            </a:fld>
            <a:endParaRPr lang="en-US" dirty="0"/>
          </a:p>
        </p:txBody>
      </p:sp>
    </p:spTree>
    <p:extLst>
      <p:ext uri="{BB962C8B-B14F-4D97-AF65-F5344CB8AC3E}">
        <p14:creationId xmlns="" xmlns:p14="http://schemas.microsoft.com/office/powerpoint/2010/main" val="1347562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It is, however, worth noting that patients receiving treatment from a private hospital are exposed to challenges, which may not be the case in the public sector. The cons may include excluded treatment since some private hospitals cannot afford to provide specialized services due to lack of equipment. Again, acquiring assistance from the private sector requires the patient to pay the substantial cost without pocket amount. Besides, the services provided in these hospitals tend to be non-cost effective because the patient pays to be supplied with the required medications. Notably, the hospitals work with complex procedures and medicines, which is sometimes challenging to patients (Al-Hanawi, Alsharqi, Almazrou &amp; Vaidya, 2018).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 </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9A440445-8831-4762-8D7D-7ADF6C599CBE}" type="slidenum">
              <a:rPr lang="en-US" smtClean="0"/>
              <a:pPr/>
              <a:t>9</a:t>
            </a:fld>
            <a:endParaRPr lang="en-US" dirty="0"/>
          </a:p>
        </p:txBody>
      </p:sp>
    </p:spTree>
    <p:extLst>
      <p:ext uri="{BB962C8B-B14F-4D97-AF65-F5344CB8AC3E}">
        <p14:creationId xmlns="" xmlns:p14="http://schemas.microsoft.com/office/powerpoint/2010/main" val="40954548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Saudi Germany Hospital, located in Dubai, is composed of doctors and surgeons whose expertise is on another level. Al Rahma Hospital is located in Saudi Arabia and is endeavored to provide evidence-based services to the patients. Abha Private Hospital is yet another private hospital that advocates for serving patients and uplifting its slogan and reputation. The urge drives Almana General Hospital to provide better healthcare services to the citizens of Saudi Arabia. Dr. M. Fakhry &amp; A. Al Mouhawis Hospital is among the well-grounded hospital consisting of 200 inpatients beds. On its part, Mohammad Dossary Hospital is endeavored to provide upmost and quality care.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 </a:t>
            </a:r>
          </a:p>
          <a:p>
            <a:endParaRPr lang="en-US" dirty="0"/>
          </a:p>
        </p:txBody>
      </p:sp>
      <p:sp>
        <p:nvSpPr>
          <p:cNvPr id="4" name="Slide Number Placeholder 3"/>
          <p:cNvSpPr>
            <a:spLocks noGrp="1"/>
          </p:cNvSpPr>
          <p:nvPr>
            <p:ph type="sldNum" sz="quarter" idx="10"/>
          </p:nvPr>
        </p:nvSpPr>
        <p:spPr/>
        <p:txBody>
          <a:bodyPr/>
          <a:lstStyle/>
          <a:p>
            <a:fld id="{9A440445-8831-4762-8D7D-7ADF6C599CBE}" type="slidenum">
              <a:rPr lang="en-US" smtClean="0"/>
              <a:pPr/>
              <a:t>10</a:t>
            </a:fld>
            <a:endParaRPr lang="en-US" dirty="0"/>
          </a:p>
        </p:txBody>
      </p:sp>
    </p:spTree>
    <p:extLst>
      <p:ext uri="{BB962C8B-B14F-4D97-AF65-F5344CB8AC3E}">
        <p14:creationId xmlns="" xmlns:p14="http://schemas.microsoft.com/office/powerpoint/2010/main" val="3732907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EC32D4E4-6A11-4F71-AB38-41D180A9AB74}" type="datetimeFigureOut">
              <a:rPr lang="en-US" smtClean="0"/>
              <a:pPr/>
              <a:t>2/28/2020</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1F9A20F-DB77-4E06-A689-53C16EB38B42}"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C32D4E4-6A11-4F71-AB38-41D180A9AB74}" type="datetimeFigureOut">
              <a:rPr lang="en-US" smtClean="0"/>
              <a:pPr/>
              <a:t>2/28/2020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F1F9A20F-DB77-4E06-A689-53C16EB38B42}"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C32D4E4-6A11-4F71-AB38-41D180A9AB74}" type="datetimeFigureOut">
              <a:rPr lang="en-US" smtClean="0"/>
              <a:pPr/>
              <a:t>2/28/2020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F1F9A20F-DB77-4E06-A689-53C16EB38B42}" type="slidenum">
              <a:rPr lang="en-US" smtClean="0"/>
              <a:pPr/>
              <a:t>‹#›</a:t>
            </a:fld>
            <a:endParaRPr lang="en-US" dirty="0"/>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C32D4E4-6A11-4F71-AB38-41D180A9AB74}" type="datetimeFigureOut">
              <a:rPr lang="en-US" smtClean="0"/>
              <a:pPr/>
              <a:t>2/28/2020</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F1F9A20F-DB77-4E06-A689-53C16EB38B42}"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C32D4E4-6A11-4F71-AB38-41D180A9AB74}" type="datetimeFigureOut">
              <a:rPr lang="en-US" smtClean="0"/>
              <a:pPr/>
              <a:t>2/28/2020</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F1F9A20F-DB77-4E06-A689-53C16EB38B42}"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EC32D4E4-6A11-4F71-AB38-41D180A9AB74}" type="datetimeFigureOut">
              <a:rPr lang="en-US" smtClean="0"/>
              <a:pPr/>
              <a:t>2/28/2020</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F1F9A20F-DB77-4E06-A689-53C16EB38B42}"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EC32D4E4-6A11-4F71-AB38-41D180A9AB74}" type="datetimeFigureOut">
              <a:rPr lang="en-US" smtClean="0"/>
              <a:pPr/>
              <a:t>2/28/2020</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F1F9A20F-DB77-4E06-A689-53C16EB38B4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extLst/>
          </a:lstStyle>
          <a:p>
            <a:fld id="{EC32D4E4-6A11-4F71-AB38-41D180A9AB74}" type="datetimeFigureOut">
              <a:rPr lang="en-US" smtClean="0"/>
              <a:pPr/>
              <a:t>2/28/2020</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F1F9A20F-DB77-4E06-A689-53C16EB38B42}"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EC32D4E4-6A11-4F71-AB38-41D180A9AB74}" type="datetimeFigureOut">
              <a:rPr lang="en-US" smtClean="0"/>
              <a:pPr/>
              <a:t>2/28/2020</a:t>
            </a:fld>
            <a:endParaRPr lang="en-US" dirty="0"/>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1F9A20F-DB77-4E06-A689-53C16EB38B42}" type="slidenum">
              <a:rPr lang="en-US" smtClean="0"/>
              <a:pPr/>
              <a:t>‹#›</a:t>
            </a:fld>
            <a:endParaRPr lang="en-US" dirty="0"/>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955249" y="5001994"/>
            <a:ext cx="5069337"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71414" y="5785023"/>
            <a:ext cx="506933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1481330"/>
            <a:ext cx="109728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C32D4E4-6A11-4F71-AB38-41D180A9AB74}" type="datetimeFigureOut">
              <a:rPr lang="en-US" smtClean="0"/>
              <a:pPr/>
              <a:t>2/28/2020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F1F9A20F-DB77-4E06-A689-53C16EB38B4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1"/>
            <a:ext cx="84328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C32D4E4-6A11-4F71-AB38-41D180A9AB74}" type="datetimeFigureOut">
              <a:rPr lang="en-US" smtClean="0"/>
              <a:pPr/>
              <a:t>2/28/2020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F1F9A20F-DB77-4E06-A689-53C16EB38B4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955249" y="5001994"/>
            <a:ext cx="5069337"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71414" y="5785023"/>
            <a:ext cx="506933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8056" y="5791253"/>
            <a:ext cx="4536419"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EC32D4E4-6A11-4F71-AB38-41D180A9AB74}" type="datetimeFigureOut">
              <a:rPr lang="en-US" smtClean="0"/>
              <a:pPr/>
              <a:t>2/28/2020</a:t>
            </a:fld>
            <a:endParaRPr lang="en-US" dirty="0"/>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F1F9A20F-DB77-4E06-A689-53C16EB38B4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6663" y="4246444"/>
            <a:ext cx="9907137" cy="641446"/>
          </a:xfrm>
        </p:spPr>
        <p:txBody>
          <a:bodyPr>
            <a:normAutofit lnSpcReduction="10000"/>
          </a:bodyPr>
          <a:lstStyle/>
          <a:p>
            <a:pPr marL="0" indent="0" algn="ctr">
              <a:buNone/>
            </a:pPr>
            <a:r>
              <a:rPr lang="en-US" sz="4000" dirty="0" smtClean="0">
                <a:solidFill>
                  <a:srgbClr val="92D050"/>
                </a:solidFill>
                <a:latin typeface="Times New Roman" panose="02020603050405020304" pitchFamily="18" charset="0"/>
              </a:rPr>
              <a:t>Research on Heart Diseases  </a:t>
            </a:r>
            <a:endParaRPr lang="en-US" sz="4000" dirty="0">
              <a:solidFill>
                <a:srgbClr val="92D050"/>
              </a:solidFill>
              <a:latin typeface="Times New Roman" panose="02020603050405020304" pitchFamily="18" charset="0"/>
            </a:endParaRPr>
          </a:p>
        </p:txBody>
      </p:sp>
      <p:sp>
        <p:nvSpPr>
          <p:cNvPr id="2" name="Title 1"/>
          <p:cNvSpPr>
            <a:spLocks noGrp="1"/>
          </p:cNvSpPr>
          <p:nvPr>
            <p:ph type="title"/>
          </p:nvPr>
        </p:nvSpPr>
        <p:spPr/>
        <p:txBody>
          <a:bodyPr>
            <a:normAutofit/>
          </a:bodyPr>
          <a:lstStyle/>
          <a:p>
            <a:pPr algn="ctr"/>
            <a:r>
              <a:rPr lang="en-US" sz="4000" dirty="0" smtClean="0">
                <a:solidFill>
                  <a:srgbClr val="92D050"/>
                </a:solidFill>
                <a:latin typeface="Times New Roman" panose="02020603050405020304" pitchFamily="18" charset="0"/>
                <a:cs typeface="Times New Roman" panose="02020603050405020304" pitchFamily="18" charset="0"/>
              </a:rPr>
              <a:t>Private Healthcare </a:t>
            </a:r>
            <a:r>
              <a:rPr lang="en-US" sz="4000" dirty="0">
                <a:solidFill>
                  <a:srgbClr val="92D050"/>
                </a:solidFill>
                <a:latin typeface="Times New Roman" panose="02020603050405020304" pitchFamily="18" charset="0"/>
                <a:cs typeface="Times New Roman" panose="02020603050405020304" pitchFamily="18" charset="0"/>
              </a:rPr>
              <a:t>S</a:t>
            </a:r>
            <a:r>
              <a:rPr lang="en-US" sz="4000" dirty="0" smtClean="0">
                <a:solidFill>
                  <a:srgbClr val="92D050"/>
                </a:solidFill>
                <a:latin typeface="Times New Roman" panose="02020603050405020304" pitchFamily="18" charset="0"/>
                <a:cs typeface="Times New Roman" panose="02020603050405020304" pitchFamily="18" charset="0"/>
              </a:rPr>
              <a:t>ector in Saudi Arabia </a:t>
            </a:r>
            <a:endParaRPr lang="en-US" sz="4000" dirty="0">
              <a:solidFill>
                <a:srgbClr val="92D050"/>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120595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6536" y="0"/>
            <a:ext cx="9144000" cy="733733"/>
          </a:xfrm>
        </p:spPr>
        <p:txBody>
          <a:bodyPr>
            <a:normAutofit/>
          </a:bodyPr>
          <a:lstStyle/>
          <a:p>
            <a:pPr algn="ctr"/>
            <a:r>
              <a:rPr lang="en-US" sz="3600" dirty="0" smtClean="0">
                <a:latin typeface="Times New Roman" panose="02020603050405020304" pitchFamily="18" charset="0"/>
                <a:cs typeface="Times New Roman" panose="02020603050405020304" pitchFamily="18" charset="0"/>
              </a:rPr>
              <a:t>Introduction </a:t>
            </a:r>
            <a:endParaRPr lang="en-US" sz="36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182805" y="1208982"/>
            <a:ext cx="9371463" cy="3401704"/>
          </a:xfrm>
        </p:spPr>
        <p:txBody>
          <a:bodyPr>
            <a:normAutofit/>
          </a:bodyPr>
          <a:lstStyle/>
          <a:p>
            <a:pPr marL="342900" indent="-342900" algn="l">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Common in Saudi Arabia, also known as cardiovascular disease. </a:t>
            </a:r>
            <a:endParaRPr lang="en-US" dirty="0">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May include coronary artery disease, myocardial infection and angina, stroke heart failure and what a few </a:t>
            </a:r>
          </a:p>
          <a:p>
            <a:pPr marL="342900" indent="-342900" algn="l">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Various conditions have different causes </a:t>
            </a:r>
          </a:p>
          <a:p>
            <a:pPr marL="342900" indent="-342900" algn="l">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High blood pressure has the highest mortality rate, 13%</a:t>
            </a:r>
          </a:p>
          <a:p>
            <a:pPr marL="342900" indent="-342900" algn="l">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90% of the heart diseases may be preventive. </a:t>
            </a:r>
          </a:p>
          <a:p>
            <a:pPr marL="342900" indent="-342900" algn="l">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Among the leading causes of deaths.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4583244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Diagnosis – physical exams, including blood tests, personal and family’s medical history  </a:t>
            </a:r>
          </a:p>
          <a:p>
            <a:r>
              <a:rPr lang="en-US" dirty="0" smtClean="0">
                <a:latin typeface="Times New Roman" panose="02020603050405020304" pitchFamily="18" charset="0"/>
                <a:cs typeface="Times New Roman" panose="02020603050405020304" pitchFamily="18" charset="0"/>
              </a:rPr>
              <a:t>Treatment- life style changes, medications, medical procedures or surgeries </a:t>
            </a:r>
          </a:p>
          <a:p>
            <a:r>
              <a:rPr lang="en-US" dirty="0" smtClean="0">
                <a:latin typeface="Times New Roman" panose="02020603050405020304" pitchFamily="18" charset="0"/>
                <a:cs typeface="Times New Roman" panose="02020603050405020304" pitchFamily="18" charset="0"/>
              </a:rPr>
              <a:t>Clinical trials- change of lifestyles and remedies, for instance checking on blood pressure, cholesterol and discouraging  smoking  </a:t>
            </a:r>
          </a:p>
          <a:p>
            <a:r>
              <a:rPr lang="en-US" dirty="0" smtClean="0">
                <a:latin typeface="Times New Roman" panose="02020603050405020304" pitchFamily="18" charset="0"/>
                <a:cs typeface="Times New Roman" panose="02020603050405020304" pitchFamily="18" charset="0"/>
              </a:rPr>
              <a:t>Support and coping </a:t>
            </a:r>
          </a:p>
          <a:p>
            <a:r>
              <a:rPr lang="en-US" dirty="0" smtClean="0">
                <a:latin typeface="Times New Roman" panose="02020603050405020304" pitchFamily="18" charset="0"/>
                <a:cs typeface="Times New Roman" panose="02020603050405020304" pitchFamily="18" charset="0"/>
              </a:rPr>
              <a:t>Preparing for appointment </a:t>
            </a:r>
          </a:p>
          <a:p>
            <a:endParaRPr lang="en-US"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normAutofit/>
          </a:bodyPr>
          <a:lstStyle/>
          <a:p>
            <a:pPr algn="ctr"/>
            <a:r>
              <a:rPr lang="en-US" sz="3600" dirty="0" smtClean="0">
                <a:latin typeface="Times New Roman" panose="02020603050405020304" pitchFamily="18" charset="0"/>
                <a:cs typeface="Times New Roman" panose="02020603050405020304" pitchFamily="18" charset="0"/>
              </a:rPr>
              <a:t>Private health services </a:t>
            </a:r>
            <a:endParaRPr lang="en-US" sz="3600" dirty="0"/>
          </a:p>
        </p:txBody>
      </p:sp>
    </p:spTree>
    <p:extLst>
      <p:ext uri="{BB962C8B-B14F-4D97-AF65-F5344CB8AC3E}">
        <p14:creationId xmlns="" xmlns:p14="http://schemas.microsoft.com/office/powerpoint/2010/main" val="770225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Diagnosis – physical exams, including blood tests, personal and family’s medical history </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Electrocardiogram- electrical signals for detecting irregularities </a:t>
            </a:r>
          </a:p>
          <a:p>
            <a:r>
              <a:rPr lang="en-US" sz="2400" dirty="0">
                <a:latin typeface="Times New Roman" panose="02020603050405020304" pitchFamily="18" charset="0"/>
                <a:cs typeface="Times New Roman" panose="02020603050405020304" pitchFamily="18" charset="0"/>
              </a:rPr>
              <a:t>H</a:t>
            </a:r>
            <a:r>
              <a:rPr lang="en-US" sz="2400" dirty="0" smtClean="0">
                <a:latin typeface="Times New Roman" panose="02020603050405020304" pitchFamily="18" charset="0"/>
                <a:cs typeface="Times New Roman" panose="02020603050405020304" pitchFamily="18" charset="0"/>
              </a:rPr>
              <a:t>olter monitoring-used for recording continuous electrocardiogram </a:t>
            </a:r>
          </a:p>
          <a:p>
            <a:r>
              <a:rPr lang="en-US" sz="2400" dirty="0">
                <a:latin typeface="Times New Roman" panose="02020603050405020304" pitchFamily="18" charset="0"/>
                <a:cs typeface="Times New Roman" panose="02020603050405020304" pitchFamily="18" charset="0"/>
              </a:rPr>
              <a:t>S</a:t>
            </a:r>
            <a:r>
              <a:rPr lang="en-US" sz="2400" dirty="0" smtClean="0">
                <a:latin typeface="Times New Roman" panose="02020603050405020304" pitchFamily="18" charset="0"/>
                <a:cs typeface="Times New Roman" panose="02020603050405020304" pitchFamily="18" charset="0"/>
              </a:rPr>
              <a:t>tress test- confirming the effects of stress on the blood flow  </a:t>
            </a:r>
          </a:p>
          <a:p>
            <a:r>
              <a:rPr lang="en-US" sz="2400" dirty="0" smtClean="0">
                <a:latin typeface="Times New Roman" panose="02020603050405020304" pitchFamily="18" charset="0"/>
                <a:cs typeface="Times New Roman" panose="02020603050405020304" pitchFamily="18" charset="0"/>
              </a:rPr>
              <a:t>Echocardiogram- chest ultrasound </a:t>
            </a:r>
          </a:p>
          <a:p>
            <a:r>
              <a:rPr lang="en-US" sz="2400" dirty="0" smtClean="0">
                <a:latin typeface="Times New Roman" panose="02020603050405020304" pitchFamily="18" charset="0"/>
                <a:cs typeface="Times New Roman" panose="02020603050405020304" pitchFamily="18" charset="0"/>
              </a:rPr>
              <a:t>Cardiac catheterization- inserting a tube in a vein to aid in heart X-ray  </a:t>
            </a:r>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normAutofit/>
          </a:bodyPr>
          <a:lstStyle/>
          <a:p>
            <a:pPr algn="ctr"/>
            <a:r>
              <a:rPr lang="en-US" sz="3600" dirty="0" smtClean="0">
                <a:latin typeface="Times New Roman" panose="02020603050405020304" pitchFamily="18" charset="0"/>
                <a:cs typeface="Times New Roman" panose="02020603050405020304" pitchFamily="18" charset="0"/>
              </a:rPr>
              <a:t>Diagnosis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014964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Life </a:t>
            </a:r>
            <a:r>
              <a:rPr lang="en-US" sz="2400" dirty="0">
                <a:latin typeface="Times New Roman" panose="02020603050405020304" pitchFamily="18" charset="0"/>
                <a:cs typeface="Times New Roman" panose="02020603050405020304" pitchFamily="18" charset="0"/>
              </a:rPr>
              <a:t>style </a:t>
            </a:r>
            <a:r>
              <a:rPr lang="en-US" sz="2400" dirty="0" smtClean="0">
                <a:latin typeface="Times New Roman" panose="02020603050405020304" pitchFamily="18" charset="0"/>
                <a:cs typeface="Times New Roman" panose="02020603050405020304" pitchFamily="18" charset="0"/>
              </a:rPr>
              <a:t>changes –living a healthy lifestyle </a:t>
            </a:r>
          </a:p>
          <a:p>
            <a:r>
              <a:rPr lang="en-US" sz="2400" dirty="0" smtClean="0">
                <a:latin typeface="Times New Roman" panose="02020603050405020304" pitchFamily="18" charset="0"/>
                <a:cs typeface="Times New Roman" panose="02020603050405020304" pitchFamily="18" charset="0"/>
              </a:rPr>
              <a:t>Medications- prescribed medications from doctor </a:t>
            </a:r>
          </a:p>
          <a:p>
            <a:r>
              <a:rPr lang="en-US" sz="2400" dirty="0">
                <a:latin typeface="Times New Roman" panose="02020603050405020304" pitchFamily="18" charset="0"/>
                <a:cs typeface="Times New Roman" panose="02020603050405020304" pitchFamily="18" charset="0"/>
              </a:rPr>
              <a:t>M</a:t>
            </a:r>
            <a:r>
              <a:rPr lang="en-US" sz="2400" dirty="0" smtClean="0">
                <a:latin typeface="Times New Roman" panose="02020603050405020304" pitchFamily="18" charset="0"/>
                <a:cs typeface="Times New Roman" panose="02020603050405020304" pitchFamily="18" charset="0"/>
              </a:rPr>
              <a:t>edical procedures- following provided procedures keenly </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Testing new treatments and prevention interventions </a:t>
            </a:r>
          </a:p>
          <a:p>
            <a:endParaRPr lang="en-US" sz="24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normAutofit/>
          </a:bodyPr>
          <a:lstStyle/>
          <a:p>
            <a:r>
              <a:rPr lang="en-US" sz="3600" dirty="0" smtClean="0">
                <a:latin typeface="Times New Roman" panose="02020603050405020304" pitchFamily="18" charset="0"/>
                <a:cs typeface="Times New Roman" panose="02020603050405020304" pitchFamily="18" charset="0"/>
              </a:rPr>
              <a:t>Treatment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727652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47500" lnSpcReduction="20000"/>
          </a:bodyPr>
          <a:lstStyle/>
          <a:p>
            <a:pPr marL="0" indent="0">
              <a:buNone/>
            </a:pPr>
            <a:endParaRPr lang="en-US" sz="2400" dirty="0" smtClean="0">
              <a:latin typeface="Times New Roman" panose="02020603050405020304" pitchFamily="18" charset="0"/>
              <a:cs typeface="Times New Roman" panose="02020603050405020304" pitchFamily="18" charset="0"/>
            </a:endParaRPr>
          </a:p>
          <a:p>
            <a:r>
              <a:rPr lang="en-US" sz="6000" dirty="0" smtClean="0">
                <a:latin typeface="Times New Roman" panose="02020603050405020304" pitchFamily="18" charset="0"/>
                <a:cs typeface="Times New Roman" panose="02020603050405020304" pitchFamily="18" charset="0"/>
              </a:rPr>
              <a:t>Checking </a:t>
            </a:r>
            <a:r>
              <a:rPr lang="en-US" sz="6000" dirty="0">
                <a:latin typeface="Times New Roman" panose="02020603050405020304" pitchFamily="18" charset="0"/>
                <a:cs typeface="Times New Roman" panose="02020603050405020304" pitchFamily="18" charset="0"/>
              </a:rPr>
              <a:t>on blood </a:t>
            </a:r>
            <a:r>
              <a:rPr lang="en-US" sz="6000" dirty="0" smtClean="0">
                <a:latin typeface="Times New Roman" panose="02020603050405020304" pitchFamily="18" charset="0"/>
                <a:cs typeface="Times New Roman" panose="02020603050405020304" pitchFamily="18" charset="0"/>
              </a:rPr>
              <a:t>pressure- consistent checks </a:t>
            </a:r>
          </a:p>
          <a:p>
            <a:r>
              <a:rPr lang="en-US" sz="6000" dirty="0" smtClean="0">
                <a:latin typeface="Times New Roman" panose="02020603050405020304" pitchFamily="18" charset="0"/>
                <a:cs typeface="Times New Roman" panose="02020603050405020304" pitchFamily="18" charset="0"/>
              </a:rPr>
              <a:t>Cholesterol- testing its levels regularly</a:t>
            </a:r>
          </a:p>
          <a:p>
            <a:r>
              <a:rPr lang="en-US" sz="6000" dirty="0" smtClean="0">
                <a:latin typeface="Times New Roman" panose="02020603050405020304" pitchFamily="18" charset="0"/>
                <a:cs typeface="Times New Roman" panose="02020603050405020304" pitchFamily="18" charset="0"/>
              </a:rPr>
              <a:t>Stop smoking-  is a major threat to heart diseases </a:t>
            </a:r>
          </a:p>
          <a:p>
            <a:r>
              <a:rPr lang="en-US" sz="6000" dirty="0" smtClean="0">
                <a:latin typeface="Times New Roman" panose="02020603050405020304" pitchFamily="18" charset="0"/>
                <a:cs typeface="Times New Roman" panose="02020603050405020304" pitchFamily="18" charset="0"/>
              </a:rPr>
              <a:t>Taking a health diet   </a:t>
            </a:r>
          </a:p>
          <a:p>
            <a:r>
              <a:rPr lang="en-US" sz="6000" dirty="0" smtClean="0">
                <a:latin typeface="Times New Roman" panose="02020603050405020304" pitchFamily="18" charset="0"/>
                <a:cs typeface="Times New Roman" panose="02020603050405020304" pitchFamily="18" charset="0"/>
              </a:rPr>
              <a:t>Keeping an eye on diabetes</a:t>
            </a:r>
            <a:endParaRPr lang="en-US" sz="6000" dirty="0">
              <a:latin typeface="Times New Roman" panose="02020603050405020304" pitchFamily="18" charset="0"/>
              <a:cs typeface="Times New Roman" panose="02020603050405020304" pitchFamily="18" charset="0"/>
            </a:endParaRPr>
          </a:p>
          <a:p>
            <a:pPr marL="0" indent="0">
              <a:buNone/>
            </a:pPr>
            <a:endParaRPr lang="en-US" sz="6000" dirty="0" smtClean="0">
              <a:latin typeface="Times New Roman" panose="02020603050405020304" pitchFamily="18" charset="0"/>
              <a:cs typeface="Times New Roman" panose="02020603050405020304" pitchFamily="18" charset="0"/>
            </a:endParaRPr>
          </a:p>
          <a:p>
            <a:pPr marL="0" indent="0">
              <a:buNone/>
            </a:pPr>
            <a:endParaRPr lang="en-US" sz="5100"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 </a:t>
            </a:r>
          </a:p>
          <a:p>
            <a:pPr marL="0" indent="0">
              <a:buNone/>
            </a:pPr>
            <a:r>
              <a:rPr lang="en-US" sz="2400" dirty="0" smtClean="0">
                <a:latin typeface="Times New Roman" panose="02020603050405020304" pitchFamily="18" charset="0"/>
                <a:cs typeface="Times New Roman" panose="02020603050405020304" pitchFamily="18" charset="0"/>
              </a:rPr>
              <a:t> </a:t>
            </a:r>
          </a:p>
          <a:p>
            <a:pPr marL="0" indent="0">
              <a:buNone/>
            </a:pPr>
            <a:r>
              <a:rPr lang="en-US" sz="2400" dirty="0" smtClean="0">
                <a:latin typeface="Times New Roman" panose="02020603050405020304" pitchFamily="18" charset="0"/>
                <a:cs typeface="Times New Roman" panose="02020603050405020304" pitchFamily="18" charset="0"/>
              </a:rPr>
              <a:t>  </a:t>
            </a:r>
          </a:p>
          <a:p>
            <a:pPr marL="0" indent="0">
              <a:buNone/>
            </a:pPr>
            <a:endParaRPr lang="en-US" sz="2400" dirty="0" smtClean="0">
              <a:latin typeface="Times New Roman" panose="02020603050405020304" pitchFamily="18" charset="0"/>
              <a:cs typeface="Times New Roman" panose="02020603050405020304" pitchFamily="18" charset="0"/>
            </a:endParaRPr>
          </a:p>
          <a:p>
            <a:pPr marL="0" indent="0">
              <a:buNone/>
            </a:pP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normAutofit/>
          </a:bodyPr>
          <a:lstStyle/>
          <a:p>
            <a:pPr algn="ctr"/>
            <a:r>
              <a:rPr lang="en-US" sz="3600" dirty="0" smtClean="0">
                <a:latin typeface="Times New Roman" panose="02020603050405020304" pitchFamily="18" charset="0"/>
                <a:cs typeface="Times New Roman" panose="02020603050405020304" pitchFamily="18" charset="0"/>
              </a:rPr>
              <a:t>Clinical trials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5710090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Funded by family members and friends </a:t>
            </a:r>
          </a:p>
          <a:p>
            <a:r>
              <a:rPr lang="en-US" sz="2400" dirty="0" smtClean="0">
                <a:latin typeface="Times New Roman" panose="02020603050405020304" pitchFamily="18" charset="0"/>
                <a:cs typeface="Times New Roman" panose="02020603050405020304" pitchFamily="18" charset="0"/>
              </a:rPr>
              <a:t>Bank loans </a:t>
            </a:r>
          </a:p>
          <a:p>
            <a:r>
              <a:rPr lang="en-US" sz="2400" dirty="0">
                <a:latin typeface="Times New Roman" panose="02020603050405020304" pitchFamily="18" charset="0"/>
                <a:cs typeface="Times New Roman" panose="02020603050405020304" pitchFamily="18" charset="0"/>
              </a:rPr>
              <a:t>I</a:t>
            </a:r>
            <a:r>
              <a:rPr lang="en-US" sz="2400" dirty="0" smtClean="0">
                <a:latin typeface="Times New Roman" panose="02020603050405020304" pitchFamily="18" charset="0"/>
                <a:cs typeface="Times New Roman" panose="02020603050405020304" pitchFamily="18" charset="0"/>
              </a:rPr>
              <a:t>nvestors </a:t>
            </a:r>
          </a:p>
          <a:p>
            <a:r>
              <a:rPr lang="en-US" sz="2400" dirty="0" smtClean="0">
                <a:latin typeface="Times New Roman" panose="02020603050405020304" pitchFamily="18" charset="0"/>
                <a:cs typeface="Times New Roman" panose="02020603050405020304" pitchFamily="18" charset="0"/>
              </a:rPr>
              <a:t>Crowds sourcing </a:t>
            </a:r>
            <a:endParaRPr lang="en-US" sz="24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normAutofit/>
          </a:bodyPr>
          <a:lstStyle/>
          <a:p>
            <a:pPr algn="ctr"/>
            <a:r>
              <a:rPr lang="en-US" sz="3600" dirty="0" smtClean="0">
                <a:latin typeface="Times New Roman" panose="02020603050405020304" pitchFamily="18" charset="0"/>
                <a:cs typeface="Times New Roman" panose="02020603050405020304" pitchFamily="18" charset="0"/>
              </a:rPr>
              <a:t>Funding the services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852407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400" dirty="0" smtClean="0">
                <a:latin typeface="Times New Roman" panose="02020603050405020304" pitchFamily="18" charset="0"/>
                <a:cs typeface="Times New Roman" panose="02020603050405020304" pitchFamily="18" charset="0"/>
              </a:rPr>
              <a:t>Minimal waiting period </a:t>
            </a:r>
          </a:p>
          <a:p>
            <a:r>
              <a:rPr lang="en-US" sz="2400" dirty="0" smtClean="0">
                <a:latin typeface="Times New Roman" panose="02020603050405020304" pitchFamily="18" charset="0"/>
                <a:cs typeface="Times New Roman" panose="02020603050405020304" pitchFamily="18" charset="0"/>
              </a:rPr>
              <a:t>Money refunds for unattended services </a:t>
            </a:r>
          </a:p>
          <a:p>
            <a:r>
              <a:rPr lang="en-US" sz="2400" dirty="0" smtClean="0">
                <a:latin typeface="Times New Roman" panose="02020603050405020304" pitchFamily="18" charset="0"/>
                <a:cs typeface="Times New Roman" panose="02020603050405020304" pitchFamily="18" charset="0"/>
              </a:rPr>
              <a:t>Provision of private inpatient rooms </a:t>
            </a:r>
          </a:p>
          <a:p>
            <a:r>
              <a:rPr lang="en-US" sz="2400" dirty="0" smtClean="0">
                <a:latin typeface="Times New Roman" panose="02020603050405020304" pitchFamily="18" charset="0"/>
                <a:cs typeface="Times New Roman" panose="02020603050405020304" pitchFamily="18" charset="0"/>
              </a:rPr>
              <a:t>Selection of own physician or surgeon </a:t>
            </a:r>
          </a:p>
          <a:p>
            <a:r>
              <a:rPr lang="en-US" sz="2400" dirty="0" smtClean="0">
                <a:latin typeface="Times New Roman" panose="02020603050405020304" pitchFamily="18" charset="0"/>
                <a:cs typeface="Times New Roman" panose="02020603050405020304" pitchFamily="18" charset="0"/>
              </a:rPr>
              <a:t>Not affected by Medicare levy </a:t>
            </a:r>
          </a:p>
          <a:p>
            <a:endParaRPr lang="en-US"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normAutofit/>
          </a:bodyPr>
          <a:lstStyle/>
          <a:p>
            <a:pPr algn="ctr"/>
            <a:r>
              <a:rPr lang="en-US" sz="3600" dirty="0" smtClean="0">
                <a:latin typeface="Times New Roman" panose="02020603050405020304" pitchFamily="18" charset="0"/>
                <a:cs typeface="Times New Roman" panose="02020603050405020304" pitchFamily="18" charset="0"/>
              </a:rPr>
              <a:t>Advantages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817309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400" dirty="0" smtClean="0">
                <a:latin typeface="Times New Roman" panose="02020603050405020304" pitchFamily="18" charset="0"/>
                <a:cs typeface="Times New Roman" panose="02020603050405020304" pitchFamily="18" charset="0"/>
              </a:rPr>
              <a:t>Not cost effective </a:t>
            </a:r>
          </a:p>
          <a:p>
            <a:r>
              <a:rPr lang="en-US" sz="2400" dirty="0" smtClean="0">
                <a:latin typeface="Times New Roman" panose="02020603050405020304" pitchFamily="18" charset="0"/>
                <a:cs typeface="Times New Roman" panose="02020603050405020304" pitchFamily="18" charset="0"/>
              </a:rPr>
              <a:t>Excluded treatment</a:t>
            </a:r>
          </a:p>
          <a:p>
            <a:r>
              <a:rPr lang="en-US" sz="2400" dirty="0" smtClean="0">
                <a:latin typeface="Times New Roman" panose="02020603050405020304" pitchFamily="18" charset="0"/>
                <a:cs typeface="Times New Roman" panose="02020603050405020304" pitchFamily="18" charset="0"/>
              </a:rPr>
              <a:t>Complex procedures and medications</a:t>
            </a:r>
          </a:p>
          <a:p>
            <a:r>
              <a:rPr lang="en-US" sz="2400" dirty="0" smtClean="0">
                <a:latin typeface="Times New Roman" panose="02020603050405020304" pitchFamily="18" charset="0"/>
                <a:cs typeface="Times New Roman" panose="02020603050405020304" pitchFamily="18" charset="0"/>
              </a:rPr>
              <a:t>Paying substantial with out of pocket amount </a:t>
            </a:r>
          </a:p>
        </p:txBody>
      </p:sp>
      <p:sp>
        <p:nvSpPr>
          <p:cNvPr id="2" name="Title 1"/>
          <p:cNvSpPr>
            <a:spLocks noGrp="1"/>
          </p:cNvSpPr>
          <p:nvPr>
            <p:ph type="title"/>
          </p:nvPr>
        </p:nvSpPr>
        <p:spPr/>
        <p:txBody>
          <a:bodyPr>
            <a:normAutofit/>
          </a:bodyPr>
          <a:lstStyle/>
          <a:p>
            <a:pPr algn="ctr"/>
            <a:r>
              <a:rPr lang="en-US" sz="3600" dirty="0" smtClean="0">
                <a:latin typeface="Times New Roman" panose="02020603050405020304" pitchFamily="18" charset="0"/>
                <a:cs typeface="Times New Roman" panose="02020603050405020304" pitchFamily="18" charset="0"/>
              </a:rPr>
              <a:t>Disadvantages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82453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Saudi Germany Hospital </a:t>
            </a:r>
          </a:p>
          <a:p>
            <a:r>
              <a:rPr lang="en-US" sz="2400" dirty="0">
                <a:latin typeface="Times New Roman" panose="02020603050405020304" pitchFamily="18" charset="0"/>
                <a:cs typeface="Times New Roman" panose="02020603050405020304" pitchFamily="18" charset="0"/>
              </a:rPr>
              <a:t>Al Rahma </a:t>
            </a:r>
            <a:r>
              <a:rPr lang="en-US" sz="2400" dirty="0" smtClean="0">
                <a:latin typeface="Times New Roman" panose="02020603050405020304" pitchFamily="18" charset="0"/>
                <a:cs typeface="Times New Roman" panose="02020603050405020304" pitchFamily="18" charset="0"/>
              </a:rPr>
              <a:t>Hospital</a:t>
            </a:r>
          </a:p>
          <a:p>
            <a:r>
              <a:rPr lang="en-US" sz="2400" dirty="0">
                <a:latin typeface="Times New Roman" panose="02020603050405020304" pitchFamily="18" charset="0"/>
                <a:cs typeface="Times New Roman" panose="02020603050405020304" pitchFamily="18" charset="0"/>
              </a:rPr>
              <a:t>Abha Private </a:t>
            </a:r>
            <a:r>
              <a:rPr lang="en-US" sz="2400" dirty="0" smtClean="0">
                <a:latin typeface="Times New Roman" panose="02020603050405020304" pitchFamily="18" charset="0"/>
                <a:cs typeface="Times New Roman" panose="02020603050405020304" pitchFamily="18" charset="0"/>
              </a:rPr>
              <a:t>Hospital</a:t>
            </a:r>
          </a:p>
          <a:p>
            <a:r>
              <a:rPr lang="en-US" sz="2400" dirty="0">
                <a:latin typeface="Times New Roman" panose="02020603050405020304" pitchFamily="18" charset="0"/>
                <a:cs typeface="Times New Roman" panose="02020603050405020304" pitchFamily="18" charset="0"/>
              </a:rPr>
              <a:t>Almana General </a:t>
            </a:r>
            <a:r>
              <a:rPr lang="en-US" sz="2400" dirty="0" smtClean="0">
                <a:latin typeface="Times New Roman" panose="02020603050405020304" pitchFamily="18" charset="0"/>
                <a:cs typeface="Times New Roman" panose="02020603050405020304" pitchFamily="18" charset="0"/>
              </a:rPr>
              <a:t>Hospital</a:t>
            </a:r>
          </a:p>
          <a:p>
            <a:r>
              <a:rPr lang="en-US" sz="2400" dirty="0">
                <a:latin typeface="Times New Roman" panose="02020603050405020304" pitchFamily="18" charset="0"/>
                <a:cs typeface="Times New Roman" panose="02020603050405020304" pitchFamily="18" charset="0"/>
              </a:rPr>
              <a:t>Dr. M. Fakhry &amp; A. Al Mouhawis </a:t>
            </a:r>
            <a:r>
              <a:rPr lang="en-US" sz="2400" dirty="0" smtClean="0">
                <a:latin typeface="Times New Roman" panose="02020603050405020304" pitchFamily="18" charset="0"/>
                <a:cs typeface="Times New Roman" panose="02020603050405020304" pitchFamily="18" charset="0"/>
              </a:rPr>
              <a:t>Hospital</a:t>
            </a:r>
          </a:p>
          <a:p>
            <a:r>
              <a:rPr lang="en-US" sz="2400" dirty="0">
                <a:latin typeface="Times New Roman" panose="02020603050405020304" pitchFamily="18" charset="0"/>
                <a:cs typeface="Times New Roman" panose="02020603050405020304" pitchFamily="18" charset="0"/>
              </a:rPr>
              <a:t>Mohammad Dossary Hospital (MDH)</a:t>
            </a:r>
          </a:p>
        </p:txBody>
      </p:sp>
      <p:sp>
        <p:nvSpPr>
          <p:cNvPr id="2" name="Title 1"/>
          <p:cNvSpPr>
            <a:spLocks noGrp="1"/>
          </p:cNvSpPr>
          <p:nvPr>
            <p:ph type="title"/>
          </p:nvPr>
        </p:nvSpPr>
        <p:spPr/>
        <p:txBody>
          <a:bodyPr/>
          <a:lstStyle/>
          <a:p>
            <a:pPr algn="ctr"/>
            <a:r>
              <a:rPr lang="en-US" sz="2800" dirty="0" smtClean="0">
                <a:latin typeface="Times New Roman" panose="02020603050405020304" pitchFamily="18" charset="0"/>
                <a:cs typeface="Times New Roman" panose="02020603050405020304" pitchFamily="18" charset="0"/>
              </a:rPr>
              <a:t>Examples</a:t>
            </a:r>
            <a:r>
              <a:rPr lang="en-US" dirty="0" smtClean="0"/>
              <a:t> </a:t>
            </a:r>
            <a:endParaRPr lang="en-US" dirty="0"/>
          </a:p>
        </p:txBody>
      </p:sp>
    </p:spTree>
    <p:extLst>
      <p:ext uri="{BB962C8B-B14F-4D97-AF65-F5344CB8AC3E}">
        <p14:creationId xmlns="" xmlns:p14="http://schemas.microsoft.com/office/powerpoint/2010/main" val="1525901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230923"/>
            <a:ext cx="10668000" cy="4946040"/>
          </a:xfrm>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Al-Briek, A., Al-Barrak, A., Al-Johi, K., Al-Anazi, M., Al-Ateeq, M., &amp; Masud, N. </a:t>
            </a:r>
            <a:endParaRPr lang="en-US" sz="2400" dirty="0" smtClean="0">
              <a:latin typeface="Times New Roman" panose="02020603050405020304" pitchFamily="18" charset="0"/>
              <a:cs typeface="Times New Roman" panose="02020603050405020304" pitchFamily="18" charset="0"/>
            </a:endParaRPr>
          </a:p>
          <a:p>
            <a:pPr marL="457200" lvl="1" indent="0">
              <a:buNone/>
            </a:pPr>
            <a:r>
              <a:rPr lang="en-US" sz="2000" dirty="0" smtClean="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2018). Factors that influence patients in choosing their treating physicians in the private sector in Saudi Arabia. </a:t>
            </a:r>
            <a:r>
              <a:rPr lang="en-US" sz="2000" i="1" dirty="0">
                <a:latin typeface="Times New Roman" panose="02020603050405020304" pitchFamily="18" charset="0"/>
                <a:cs typeface="Times New Roman" panose="02020603050405020304" pitchFamily="18" charset="0"/>
              </a:rPr>
              <a:t>Am J Public Heal Res</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6</a:t>
            </a:r>
            <a:r>
              <a:rPr lang="en-US" sz="2000" dirty="0">
                <a:latin typeface="Times New Roman" panose="02020603050405020304" pitchFamily="18" charset="0"/>
                <a:cs typeface="Times New Roman" panose="02020603050405020304" pitchFamily="18" charset="0"/>
              </a:rPr>
              <a:t>, 173-181</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Al-Hanawi, M. K., Alsharqi, O., Almazrou, S., &amp; Vaidya, K. (2018). Healthcare </a:t>
            </a:r>
            <a:endParaRPr lang="en-US" sz="2400" dirty="0" smtClean="0">
              <a:latin typeface="Times New Roman" panose="02020603050405020304" pitchFamily="18" charset="0"/>
              <a:cs typeface="Times New Roman" panose="02020603050405020304" pitchFamily="18" charset="0"/>
            </a:endParaRPr>
          </a:p>
          <a:p>
            <a:pPr marL="457200" lvl="1" indent="0">
              <a:buNone/>
            </a:pPr>
            <a:r>
              <a:rPr lang="en-US" sz="2000" dirty="0" smtClean="0">
                <a:latin typeface="Times New Roman" panose="02020603050405020304" pitchFamily="18" charset="0"/>
                <a:cs typeface="Times New Roman" panose="02020603050405020304" pitchFamily="18" charset="0"/>
              </a:rPr>
              <a:t>finance </a:t>
            </a:r>
            <a:r>
              <a:rPr lang="en-US" sz="2000" dirty="0">
                <a:latin typeface="Times New Roman" panose="02020603050405020304" pitchFamily="18" charset="0"/>
                <a:cs typeface="Times New Roman" panose="02020603050405020304" pitchFamily="18" charset="0"/>
              </a:rPr>
              <a:t>in the Kingdom of Saudi Arabia: a qualitative study of householders’ attitudes. </a:t>
            </a:r>
            <a:r>
              <a:rPr lang="en-US" sz="2000" i="1" dirty="0">
                <a:latin typeface="Times New Roman" panose="02020603050405020304" pitchFamily="18" charset="0"/>
                <a:cs typeface="Times New Roman" panose="02020603050405020304" pitchFamily="18" charset="0"/>
              </a:rPr>
              <a:t>Applied health economics and health policy</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16</a:t>
            </a:r>
            <a:r>
              <a:rPr lang="en-US" sz="2000" dirty="0">
                <a:latin typeface="Times New Roman" panose="02020603050405020304" pitchFamily="18" charset="0"/>
                <a:cs typeface="Times New Roman" panose="02020603050405020304" pitchFamily="18" charset="0"/>
              </a:rPr>
              <a:t>(1), </a:t>
            </a:r>
            <a:r>
              <a:rPr lang="en-US" sz="2000" dirty="0" smtClean="0">
                <a:latin typeface="Times New Roman" panose="02020603050405020304" pitchFamily="18" charset="0"/>
                <a:cs typeface="Times New Roman" panose="02020603050405020304" pitchFamily="18" charset="0"/>
              </a:rPr>
              <a:t>55-64</a:t>
            </a:r>
            <a:r>
              <a:rPr lang="en-US" sz="2000" dirty="0" smtClean="0"/>
              <a:t>.</a:t>
            </a:r>
          </a:p>
          <a:p>
            <a:pPr marL="0" indent="0">
              <a:buNone/>
            </a:pPr>
            <a:r>
              <a:rPr lang="en-US" sz="2400" dirty="0" smtClean="0">
                <a:latin typeface="Times New Roman" panose="02020603050405020304" pitchFamily="18" charset="0"/>
                <a:cs typeface="Times New Roman" panose="02020603050405020304" pitchFamily="18" charset="0"/>
              </a:rPr>
              <a:t>Abdelmoety</a:t>
            </a:r>
            <a:r>
              <a:rPr lang="en-US" sz="2400" dirty="0">
                <a:latin typeface="Times New Roman" panose="02020603050405020304" pitchFamily="18" charset="0"/>
                <a:cs typeface="Times New Roman" panose="02020603050405020304" pitchFamily="18" charset="0"/>
              </a:rPr>
              <a:t>, D. A., El-Bakri, N. K., Almowalld, W. O., Turkistani, Z. A., </a:t>
            </a:r>
            <a:endParaRPr lang="en-US" sz="2400" dirty="0" smtClean="0">
              <a:latin typeface="Times New Roman" panose="02020603050405020304" pitchFamily="18" charset="0"/>
              <a:cs typeface="Times New Roman" panose="02020603050405020304" pitchFamily="18" charset="0"/>
            </a:endParaRPr>
          </a:p>
          <a:p>
            <a:pPr marL="457200" lvl="1" indent="0">
              <a:buNone/>
            </a:pPr>
            <a:r>
              <a:rPr lang="en-US" sz="2000" dirty="0" smtClean="0">
                <a:latin typeface="Times New Roman" panose="02020603050405020304" pitchFamily="18" charset="0"/>
                <a:cs typeface="Times New Roman" panose="02020603050405020304" pitchFamily="18" charset="0"/>
              </a:rPr>
              <a:t>Bugis</a:t>
            </a:r>
            <a:r>
              <a:rPr lang="en-US" sz="2000" dirty="0">
                <a:latin typeface="Times New Roman" panose="02020603050405020304" pitchFamily="18" charset="0"/>
                <a:cs typeface="Times New Roman" panose="02020603050405020304" pitchFamily="18" charset="0"/>
              </a:rPr>
              <a:t>, B. H., Baseif, E. A., ... &amp; Abu-Shaheen, A. (2018). Characteristics of heat illness during hajj: A cross-sectional study. </a:t>
            </a:r>
            <a:r>
              <a:rPr lang="en-US" sz="2000" i="1" dirty="0">
                <a:latin typeface="Times New Roman" panose="02020603050405020304" pitchFamily="18" charset="0"/>
                <a:cs typeface="Times New Roman" panose="02020603050405020304" pitchFamily="18" charset="0"/>
              </a:rPr>
              <a:t>BioMed research international</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2018</a:t>
            </a:r>
            <a:r>
              <a:rPr lang="en-US" sz="2000" dirty="0"/>
              <a:t>.</a:t>
            </a:r>
            <a:endParaRPr lang="en-US" sz="2000" dirty="0" smtClean="0"/>
          </a:p>
          <a:p>
            <a:pPr marL="0" indent="0">
              <a:buNone/>
            </a:pPr>
            <a:r>
              <a:rPr lang="en-US" sz="2400" dirty="0">
                <a:latin typeface="Times New Roman" panose="02020603050405020304" pitchFamily="18" charset="0"/>
                <a:cs typeface="Times New Roman" panose="02020603050405020304" pitchFamily="18" charset="0"/>
              </a:rPr>
              <a:t>Elsheikh, A. S., Alqurashi, A. M., Wahba, M. A., &amp; Hodhod, T. E. (2018). </a:t>
            </a:r>
            <a:endParaRPr lang="en-US" sz="2400" dirty="0" smtClean="0">
              <a:latin typeface="Times New Roman" panose="02020603050405020304" pitchFamily="18" charset="0"/>
              <a:cs typeface="Times New Roman" panose="02020603050405020304" pitchFamily="18" charset="0"/>
            </a:endParaRPr>
          </a:p>
          <a:p>
            <a:pPr marL="457200" lvl="1" indent="0">
              <a:buNone/>
            </a:pPr>
            <a:r>
              <a:rPr lang="en-US" sz="2000" dirty="0" smtClean="0">
                <a:latin typeface="Times New Roman" panose="02020603050405020304" pitchFamily="18" charset="0"/>
                <a:cs typeface="Times New Roman" panose="02020603050405020304" pitchFamily="18" charset="0"/>
              </a:rPr>
              <a:t>Healthcare </a:t>
            </a:r>
            <a:r>
              <a:rPr lang="en-US" sz="2000" dirty="0">
                <a:latin typeface="Times New Roman" panose="02020603050405020304" pitchFamily="18" charset="0"/>
                <a:cs typeface="Times New Roman" panose="02020603050405020304" pitchFamily="18" charset="0"/>
              </a:rPr>
              <a:t>Workforce in Saudi Arabia under Saudi Vision 2030. </a:t>
            </a:r>
            <a:r>
              <a:rPr lang="en-US" sz="2000" i="1" dirty="0">
                <a:latin typeface="Times New Roman" panose="02020603050405020304" pitchFamily="18" charset="0"/>
                <a:cs typeface="Times New Roman" panose="02020603050405020304" pitchFamily="18" charset="0"/>
              </a:rPr>
              <a:t>Journal of Health Informatics in Developing Countries</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12</a:t>
            </a:r>
            <a:r>
              <a:rPr lang="en-US" sz="2000" dirty="0">
                <a:latin typeface="Times New Roman" panose="02020603050405020304" pitchFamily="18" charset="0"/>
                <a:cs typeface="Times New Roman" panose="02020603050405020304" pitchFamily="18" charset="0"/>
              </a:rPr>
              <a:t>(1).</a:t>
            </a:r>
          </a:p>
        </p:txBody>
      </p:sp>
      <p:sp>
        <p:nvSpPr>
          <p:cNvPr id="2" name="Title 1"/>
          <p:cNvSpPr>
            <a:spLocks noGrp="1"/>
          </p:cNvSpPr>
          <p:nvPr>
            <p:ph type="title"/>
          </p:nvPr>
        </p:nvSpPr>
        <p:spPr/>
        <p:txBody>
          <a:bodyPr>
            <a:normAutofit/>
          </a:bodyPr>
          <a:lstStyle/>
          <a:p>
            <a:pPr algn="ctr"/>
            <a:r>
              <a:rPr lang="en-US" sz="3600" dirty="0" smtClean="0">
                <a:latin typeface="Times New Roman" panose="02020603050405020304" pitchFamily="18" charset="0"/>
                <a:cs typeface="Times New Roman" panose="02020603050405020304" pitchFamily="18" charset="0"/>
              </a:rPr>
              <a:t>References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2428075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480</TotalTime>
  <Words>1271</Words>
  <Application>Microsoft Office PowerPoint</Application>
  <PresentationFormat>Custom</PresentationFormat>
  <Paragraphs>100</Paragraphs>
  <Slides>11</Slides>
  <Notes>10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Concourse</vt:lpstr>
      <vt:lpstr>Private Healthcare Sector in Saudi Arabia </vt:lpstr>
      <vt:lpstr>Introduction </vt:lpstr>
      <vt:lpstr>Private health services </vt:lpstr>
      <vt:lpstr>Diagnosis </vt:lpstr>
      <vt:lpstr>Treatment </vt:lpstr>
      <vt:lpstr>Clinical trials  </vt:lpstr>
      <vt:lpstr>Funding the services </vt:lpstr>
      <vt:lpstr>Advantages </vt:lpstr>
      <vt:lpstr>Disadvantages </vt:lpstr>
      <vt:lpstr>Examples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ELOHIM</dc:creator>
  <cp:lastModifiedBy>ADM</cp:lastModifiedBy>
  <cp:revision>38</cp:revision>
  <dcterms:created xsi:type="dcterms:W3CDTF">2020-02-26T05:11:42Z</dcterms:created>
  <dcterms:modified xsi:type="dcterms:W3CDTF">2020-02-27T22:58:22Z</dcterms:modified>
</cp:coreProperties>
</file>